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Heebo Bold" panose="020B0604020202020204" charset="-79"/>
      <p:bold r:id="rId18"/>
    </p:embeddedFont>
    <p:embeddedFont>
      <p:font typeface="Heebo Light" pitchFamily="2" charset="-79"/>
      <p:regular r:id="rId19"/>
    </p:embeddedFont>
    <p:embeddedFont>
      <p:font typeface="Montserrat" panose="00000500000000000000" pitchFamily="2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2358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61009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Student Performance Indicator (SPI)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3898821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An End-to-End Machine Learning Project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4439603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Presented by: Sharada Sonaje | Data Science Intern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93790" y="4980384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Tools: Python | Scikit-Learn | Flask | VS Code | AWS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93790" y="5536049"/>
            <a:ext cx="317540" cy="317540"/>
          </a:xfrm>
          <a:prstGeom prst="roundRect">
            <a:avLst>
              <a:gd name="adj" fmla="val 28793492"/>
            </a:avLst>
          </a:prstGeom>
          <a:noFill/>
          <a:ln w="7620">
            <a:solidFill>
              <a:srgbClr val="38383C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10" y="5543669"/>
            <a:ext cx="302300" cy="30230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210508" y="5521166"/>
            <a:ext cx="2077164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950" b="1" dirty="0">
                <a:solidFill>
                  <a:srgbClr val="DCD7E5"/>
                </a:solidFill>
                <a:latin typeface="Heebo Bold" pitchFamily="34" charset="0"/>
                <a:ea typeface="Heebo Bold" pitchFamily="34" charset="-122"/>
                <a:cs typeface="Heebo Bold" pitchFamily="34" charset="-120"/>
              </a:rPr>
              <a:t>by Sharada Sonaje</a:t>
            </a:r>
            <a:endParaRPr lang="en-US" sz="19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4948" y="367784"/>
            <a:ext cx="4848106" cy="417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Evaluation &amp; Selection</a:t>
            </a:r>
            <a:endParaRPr lang="en-US" sz="2600" dirty="0"/>
          </a:p>
        </p:txBody>
      </p:sp>
      <p:sp>
        <p:nvSpPr>
          <p:cNvPr id="4" name="Text 1"/>
          <p:cNvSpPr/>
          <p:nvPr/>
        </p:nvSpPr>
        <p:spPr>
          <a:xfrm>
            <a:off x="735449" y="8947666"/>
            <a:ext cx="13360003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</a:t>
            </a:r>
            <a:r>
              <a:rPr lang="en-US" sz="10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XGBoost</a:t>
            </a:r>
            <a:r>
              <a:rPr lang="en-US" sz="10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model demonstrates superior performance with an R² score of </a:t>
            </a:r>
            <a:r>
              <a:rPr lang="en-US" sz="10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0.85</a:t>
            </a:r>
            <a:r>
              <a:rPr lang="en-US" sz="10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, making it the optimal choice for predicting student math scores. This model has been saved as </a:t>
            </a:r>
            <a:r>
              <a:rPr lang="en-US" sz="10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artifacts/model.pkl</a:t>
            </a:r>
            <a:r>
              <a:rPr lang="en-US" sz="10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for deployment.</a:t>
            </a:r>
            <a:endParaRPr lang="en-US" sz="1050" dirty="0"/>
          </a:p>
        </p:txBody>
      </p:sp>
      <p:sp>
        <p:nvSpPr>
          <p:cNvPr id="5" name="Shape 2"/>
          <p:cNvSpPr/>
          <p:nvPr/>
        </p:nvSpPr>
        <p:spPr>
          <a:xfrm>
            <a:off x="534948" y="8797290"/>
            <a:ext cx="15240" cy="514588"/>
          </a:xfrm>
          <a:prstGeom prst="rect">
            <a:avLst/>
          </a:prstGeom>
          <a:solidFill>
            <a:srgbClr val="481C9E"/>
          </a:solidFill>
          <a:ln/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2453A0-A625-9FDA-EB70-F7A9E7DA5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5861" y="1585587"/>
            <a:ext cx="6621862" cy="437716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E1A5C0-1ED4-5880-9DA7-C17D12008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6498" y="934991"/>
            <a:ext cx="6576630" cy="69424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52C7135-D654-3548-60A7-7CE32785C8E8}"/>
              </a:ext>
            </a:extLst>
          </p:cNvPr>
          <p:cNvSpPr txBox="1"/>
          <p:nvPr/>
        </p:nvSpPr>
        <p:spPr>
          <a:xfrm>
            <a:off x="4496586" y="309766"/>
            <a:ext cx="555238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</a:pPr>
            <a:r>
              <a:rPr lang="en-IN" sz="3200" b="1" i="0" dirty="0">
                <a:solidFill>
                  <a:srgbClr val="F0F6FC"/>
                </a:solidFill>
                <a:effectLst/>
                <a:latin typeface="-apple-system"/>
              </a:rPr>
              <a:t>Web Interface Snapshot</a:t>
            </a:r>
          </a:p>
        </p:txBody>
      </p:sp>
    </p:spTree>
    <p:extLst>
      <p:ext uri="{BB962C8B-B14F-4D97-AF65-F5344CB8AC3E}">
        <p14:creationId xmlns:p14="http://schemas.microsoft.com/office/powerpoint/2010/main" val="292671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26964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Objective: Predicting Math Scores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93790" y="2964775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38632" y="303299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Goal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438632" y="3462218"/>
            <a:ext cx="691157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To build and deploy a Machine Learning model that predicts a student’s math score based on demographic and academic features.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93790" y="4494133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438632" y="456235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Why?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438632" y="4991576"/>
            <a:ext cx="691157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Enable data-driven academic interventions and student performance monitoring, fostering personalized learning paths.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793790" y="5849898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By leveraging predictive analytics, we aim to provide educators and students with actionable insights to proactively address learning challenges and optimize educational outcomes.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6724" y="475893"/>
            <a:ext cx="4895612" cy="539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Core Technology Stack</a:t>
            </a:r>
            <a:endParaRPr lang="en-US" sz="3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6724" y="1274088"/>
            <a:ext cx="431363" cy="43136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76724" y="1921073"/>
            <a:ext cx="2157293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 &amp; Language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6176724" y="2294215"/>
            <a:ext cx="7763351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VS Code for development and Python for robust scripting.</a:t>
            </a:r>
            <a:endParaRPr lang="en-US" sz="13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6724" y="3001804"/>
            <a:ext cx="431363" cy="43136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76724" y="3648789"/>
            <a:ext cx="2157293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Libraries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6176724" y="4021931"/>
            <a:ext cx="7763351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pandas, numpy for data manipulation, sklearn, xgboost, and dill for ML.</a:t>
            </a:r>
            <a:endParaRPr lang="en-US" sz="13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6724" y="4729520"/>
            <a:ext cx="431363" cy="43136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76724" y="5376505"/>
            <a:ext cx="2157293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Framework &amp; Cloud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6176724" y="5749647"/>
            <a:ext cx="7763351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Flask for web application and AWS Elastic Beanstalk for deployment.</a:t>
            </a:r>
            <a:endParaRPr lang="en-US" sz="13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6724" y="6457236"/>
            <a:ext cx="431363" cy="43136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176724" y="7104221"/>
            <a:ext cx="2157293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Version Control</a:t>
            </a:r>
            <a:endParaRPr lang="en-US" sz="1650" dirty="0"/>
          </a:p>
        </p:txBody>
      </p:sp>
      <p:sp>
        <p:nvSpPr>
          <p:cNvPr id="15" name="Text 8"/>
          <p:cNvSpPr/>
          <p:nvPr/>
        </p:nvSpPr>
        <p:spPr>
          <a:xfrm>
            <a:off x="6176724" y="7477363"/>
            <a:ext cx="7763351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Git and GitHub for collaborative development and code management.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5316" y="431244"/>
            <a:ext cx="8692991" cy="488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Workflow: From Data to Deployment</a:t>
            </a:r>
            <a:endParaRPr lang="en-US" sz="30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16" y="1232416"/>
            <a:ext cx="781645" cy="93797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63291" y="1388745"/>
            <a:ext cx="2378512" cy="244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Problem Understanding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1563291" y="1726644"/>
            <a:ext cx="12441793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Defining the scope and objectives of the prediction task.</a:t>
            </a:r>
            <a:endParaRPr lang="en-US" sz="1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316" y="2170390"/>
            <a:ext cx="781645" cy="93797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563291" y="2326719"/>
            <a:ext cx="2576155" cy="244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EDA &amp; Data Preprocessing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1563291" y="2664619"/>
            <a:ext cx="12441793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Exploring data patterns and preparing it for model training, handling missing values and outliers.</a:t>
            </a:r>
            <a:endParaRPr lang="en-US" sz="12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316" y="3108365"/>
            <a:ext cx="781645" cy="93797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563291" y="3264694"/>
            <a:ext cx="1954292" cy="244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Ingestion</a:t>
            </a:r>
            <a:endParaRPr lang="en-US" sz="1500" dirty="0"/>
          </a:p>
        </p:txBody>
      </p:sp>
      <p:sp>
        <p:nvSpPr>
          <p:cNvPr id="11" name="Text 6"/>
          <p:cNvSpPr/>
          <p:nvPr/>
        </p:nvSpPr>
        <p:spPr>
          <a:xfrm>
            <a:off x="1563291" y="3602593"/>
            <a:ext cx="12441793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Automating the loading and splitting of raw data for training and testing.</a:t>
            </a:r>
            <a:endParaRPr lang="en-US" sz="12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316" y="4046339"/>
            <a:ext cx="781645" cy="93797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563291" y="4202668"/>
            <a:ext cx="2012633" cy="244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Transformation</a:t>
            </a:r>
            <a:endParaRPr lang="en-US" sz="1500" dirty="0"/>
          </a:p>
        </p:txBody>
      </p:sp>
      <p:sp>
        <p:nvSpPr>
          <p:cNvPr id="14" name="Text 8"/>
          <p:cNvSpPr/>
          <p:nvPr/>
        </p:nvSpPr>
        <p:spPr>
          <a:xfrm>
            <a:off x="1563291" y="4540568"/>
            <a:ext cx="12441793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Applying various transformations like scaling and encoding to features.</a:t>
            </a:r>
            <a:endParaRPr lang="en-US" sz="12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316" y="4984313"/>
            <a:ext cx="781645" cy="937974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563291" y="5140643"/>
            <a:ext cx="2724388" cy="244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Training &amp; Evaluation</a:t>
            </a:r>
            <a:endParaRPr lang="en-US" sz="1500" dirty="0"/>
          </a:p>
        </p:txBody>
      </p:sp>
      <p:sp>
        <p:nvSpPr>
          <p:cNvPr id="17" name="Text 10"/>
          <p:cNvSpPr/>
          <p:nvPr/>
        </p:nvSpPr>
        <p:spPr>
          <a:xfrm>
            <a:off x="1563291" y="5478542"/>
            <a:ext cx="12441793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Training multiple models and assessing their performance rigorously.</a:t>
            </a:r>
            <a:endParaRPr lang="en-US" sz="120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5316" y="5922288"/>
            <a:ext cx="781645" cy="937974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563291" y="6078617"/>
            <a:ext cx="2105144" cy="244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Deployment via Flask</a:t>
            </a:r>
            <a:endParaRPr lang="en-US" sz="1500" dirty="0"/>
          </a:p>
        </p:txBody>
      </p:sp>
      <p:sp>
        <p:nvSpPr>
          <p:cNvPr id="20" name="Text 12"/>
          <p:cNvSpPr/>
          <p:nvPr/>
        </p:nvSpPr>
        <p:spPr>
          <a:xfrm>
            <a:off x="1563291" y="6416516"/>
            <a:ext cx="12441793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Making the trained model accessible through a web API.</a:t>
            </a:r>
            <a:endParaRPr lang="en-US" sz="1200" dirty="0"/>
          </a:p>
        </p:txBody>
      </p:sp>
      <p:pic>
        <p:nvPicPr>
          <p:cNvPr id="21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5316" y="6860262"/>
            <a:ext cx="781645" cy="937974"/>
          </a:xfrm>
          <a:prstGeom prst="rect">
            <a:avLst/>
          </a:prstGeom>
        </p:spPr>
      </p:pic>
      <p:sp>
        <p:nvSpPr>
          <p:cNvPr id="22" name="Text 13"/>
          <p:cNvSpPr/>
          <p:nvPr/>
        </p:nvSpPr>
        <p:spPr>
          <a:xfrm>
            <a:off x="1563291" y="7016591"/>
            <a:ext cx="2957513" cy="244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Live Predictions from HTML UI</a:t>
            </a:r>
            <a:endParaRPr lang="en-US" sz="1500" dirty="0"/>
          </a:p>
        </p:txBody>
      </p:sp>
      <p:sp>
        <p:nvSpPr>
          <p:cNvPr id="23" name="Text 14"/>
          <p:cNvSpPr/>
          <p:nvPr/>
        </p:nvSpPr>
        <p:spPr>
          <a:xfrm>
            <a:off x="1563291" y="7354491"/>
            <a:ext cx="12441793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Enabling users to input data and receive real-time predictions through a user-friendly interface.</a:t>
            </a:r>
            <a:endParaRPr lang="en-US" sz="1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2361" y="544711"/>
            <a:ext cx="6647378" cy="619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Directory Structure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792361" y="1460897"/>
            <a:ext cx="7559278" cy="5368052"/>
          </a:xfrm>
          <a:prstGeom prst="roundRect">
            <a:avLst>
              <a:gd name="adj" fmla="val 1550"/>
            </a:avLst>
          </a:prstGeom>
          <a:solidFill>
            <a:srgbClr val="1E0C41"/>
          </a:solidFill>
          <a:ln/>
        </p:spPr>
      </p:sp>
      <p:sp>
        <p:nvSpPr>
          <p:cNvPr id="5" name="Shape 2"/>
          <p:cNvSpPr/>
          <p:nvPr/>
        </p:nvSpPr>
        <p:spPr>
          <a:xfrm>
            <a:off x="782479" y="1163836"/>
            <a:ext cx="7579043" cy="5887879"/>
          </a:xfrm>
          <a:prstGeom prst="roundRect">
            <a:avLst>
              <a:gd name="adj" fmla="val 554"/>
            </a:avLst>
          </a:prstGeom>
          <a:solidFill>
            <a:srgbClr val="1E0C41"/>
          </a:solidFill>
          <a:ln/>
        </p:spPr>
      </p:sp>
      <p:sp>
        <p:nvSpPr>
          <p:cNvPr id="6" name="Text 3"/>
          <p:cNvSpPr/>
          <p:nvPr/>
        </p:nvSpPr>
        <p:spPr>
          <a:xfrm>
            <a:off x="980480" y="1609368"/>
            <a:ext cx="7183041" cy="5071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92361" y="7051715"/>
            <a:ext cx="7559278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This structured layout ensures modularity, maintainability, and scalability for the entire machine learning pipeline, separating concerns from data to deployment.</a:t>
            </a:r>
            <a:endParaRPr lang="en-US" sz="15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A83726-6264-13D9-BC90-460C03F35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2758" y="110532"/>
            <a:ext cx="3385506" cy="778747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C62EF3E-7215-225C-7BCA-31BBCCC54F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480" y="1177886"/>
            <a:ext cx="4515968" cy="58738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64519"/>
            <a:ext cx="1289708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Ingestion: </a:t>
            </a:r>
            <a:r>
              <a:rPr lang="en-US" sz="390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src/components/data_ingestion.py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881432"/>
            <a:ext cx="4215289" cy="1793796"/>
          </a:xfrm>
          <a:prstGeom prst="roundRect">
            <a:avLst>
              <a:gd name="adj" fmla="val 464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99768" y="308741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Reads Raw Data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999768" y="3516630"/>
            <a:ext cx="380333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Initializes by reading the raw student performance data from a CSV file, serving as the primary input.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5207437" y="2881432"/>
            <a:ext cx="4215408" cy="1793796"/>
          </a:xfrm>
          <a:prstGeom prst="roundRect">
            <a:avLst>
              <a:gd name="adj" fmla="val 464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13415" y="3087410"/>
            <a:ext cx="289250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Creates Artifacts Folder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5413415" y="3516630"/>
            <a:ext cx="3803452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Automatically sets up the 'artifacts/' directory to store all processed data and models.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9621203" y="2881432"/>
            <a:ext cx="4215289" cy="1793796"/>
          </a:xfrm>
          <a:prstGeom prst="roundRect">
            <a:avLst>
              <a:gd name="adj" fmla="val 464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27181" y="308741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Saves Data Splits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9827181" y="3516630"/>
            <a:ext cx="380333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Persists raw, training, and testing datasets as separate CSV files within the 'artifacts/' folder for reproducibility.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793790" y="4873585"/>
            <a:ext cx="6422112" cy="1491496"/>
          </a:xfrm>
          <a:prstGeom prst="roundRect">
            <a:avLst>
              <a:gd name="adj" fmla="val 558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999768" y="507956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Utilizes Scikit-learn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999768" y="5508784"/>
            <a:ext cx="601015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Employs the </a:t>
            </a:r>
            <a:r>
              <a:rPr lang="en-US" sz="1550" dirty="0">
                <a:solidFill>
                  <a:srgbClr val="DCD7E5"/>
                </a:solidFill>
                <a:highlight>
                  <a:srgbClr val="1E0C4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train_test_split()</a:t>
            </a: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function for efficient data split.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7414260" y="4873585"/>
            <a:ext cx="6422231" cy="1491496"/>
          </a:xfrm>
          <a:prstGeom prst="roundRect">
            <a:avLst>
              <a:gd name="adj" fmla="val 558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620238" y="507956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Logs Every Step</a:t>
            </a:r>
            <a:endParaRPr lang="en-US" sz="1950" dirty="0"/>
          </a:p>
        </p:txBody>
      </p:sp>
      <p:sp>
        <p:nvSpPr>
          <p:cNvPr id="17" name="Text 15"/>
          <p:cNvSpPr/>
          <p:nvPr/>
        </p:nvSpPr>
        <p:spPr>
          <a:xfrm>
            <a:off x="7620238" y="5508784"/>
            <a:ext cx="6010275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Integrates </a:t>
            </a:r>
            <a:r>
              <a:rPr lang="en-US" sz="1550" dirty="0">
                <a:solidFill>
                  <a:srgbClr val="DCD7E5"/>
                </a:solidFill>
                <a:highlight>
                  <a:srgbClr val="1E0C4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logger.py</a:t>
            </a: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to meticulously log each stage of the data ingestion process, ensuring traceability.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1967"/>
            <a:ext cx="130428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Transformation: </a:t>
            </a:r>
            <a:r>
              <a:rPr lang="en-US" sz="390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src/components/data_transformation.py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18813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Numerical Pipeline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3696653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Numerical features undergo a robust preprocessing sequence to handle missing values and standardize their scale: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510326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Median Imputer:</a:t>
            </a: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Replaces missing numerical values with the median to mitigate outlier influence.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5214818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StandardScaler:</a:t>
            </a: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Transforms features to have zero mean and unit variance, crucial for many ML algorithms.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564874" y="3188137"/>
            <a:ext cx="248685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Categorical Pipeline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564874" y="3696653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Categorical features are processed to convert them into a machine learning-friendly format: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4510326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Most Frequent Imputer:</a:t>
            </a: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Fills missing categorical values with the mode, preserving common categories.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564874" y="5214818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OneHotEncoder:</a:t>
            </a: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Converts categorical variables into a binary (dummy) representation, preventing ordinal misinterpretation.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93790" y="6142553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transformed numerical and categorical arrays are then combined, and the entire preprocessor object is saved using pickle for consistent future use.</a:t>
            </a:r>
            <a:endParaRPr lang="en-US" sz="1550" dirty="0"/>
          </a:p>
        </p:txBody>
      </p:sp>
    </p:spTree>
  </p:cSld>
  <p:clrMapOvr>
    <a:masterClrMapping/>
  </p:clrMapOvr>
  <p:transition spd="slow">
    <p:cover dir="r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3038" y="501848"/>
            <a:ext cx="7690723" cy="1703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Training: </a:t>
            </a:r>
            <a:r>
              <a:rPr lang="en-US" sz="355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src/components/model_trainer.py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213038" y="2477333"/>
            <a:ext cx="408742" cy="408742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803350" y="2539722"/>
            <a:ext cx="2723555" cy="283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Multiple Models Trained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803350" y="2932390"/>
            <a:ext cx="7100411" cy="581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module systematically trains a suite of regression models to identify the best performer, including: </a:t>
            </a:r>
            <a:r>
              <a:rPr lang="en-US" sz="14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Linear Regression, Random Forest, XGBoost, and AdaBoost.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6213038" y="3876913"/>
            <a:ext cx="408742" cy="408742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803350" y="3939302"/>
            <a:ext cx="2747843" cy="283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Hyperparameter Tuning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803350" y="4331970"/>
            <a:ext cx="7100411" cy="596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Utilizes </a:t>
            </a:r>
            <a:r>
              <a:rPr lang="en-US" sz="1400" dirty="0">
                <a:solidFill>
                  <a:srgbClr val="DCD7E5"/>
                </a:solidFill>
                <a:highlight>
                  <a:srgbClr val="1E0C4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GridSearchCV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for comprehensive hyperparameter tuning, ensuring optimal model configurations.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6213038" y="5291733"/>
            <a:ext cx="408742" cy="408742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803350" y="5354122"/>
            <a:ext cx="2744153" cy="283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Performance Evaluation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803350" y="5746790"/>
            <a:ext cx="7100411" cy="581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Models are rigorously evaluated using the </a:t>
            </a:r>
            <a:r>
              <a:rPr lang="en-US" sz="14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R² Score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to measure their predictive accuracy and goodness of fit.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6213038" y="6691313"/>
            <a:ext cx="408742" cy="408742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803350" y="6753701"/>
            <a:ext cx="2653665" cy="283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Best Model Persistence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803350" y="7146369"/>
            <a:ext cx="7100411" cy="581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top-performing model, if its R² score exceeds </a:t>
            </a:r>
            <a:r>
              <a:rPr lang="en-US" sz="140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0.6</a:t>
            </a: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, is saved to ensure future reusability and deployment readiness.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4721"/>
            <a:ext cx="917555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Utility Modules: Enhancing Efficiency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69081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utils.py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3199328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save_object():</a:t>
            </a: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Facilitates the serialization and saving of trained models and preprocessors to disk.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3903821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load_object():</a:t>
            </a: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Enables easy deserialization and loading of saved Python objects.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4608314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evaluate_models():</a:t>
            </a: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A helper function designed to streamline the evaluation process across multiple models.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564874" y="269081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exception.py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564874" y="3199328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Custom Exception Handler:</a:t>
            </a: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Provides a robust mechanism for managing and logging custom exceptions.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3903821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Traceback Integration:</a:t>
            </a: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Ensures detailed error reporting with comprehensive traceback information for debugging.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564874" y="473725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logger.py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7564874" y="5245775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Pipeline Step Logging:</a:t>
            </a: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Records every significant event throughout the ML pipeline.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5950268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Timestamping:</a:t>
            </a: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Attaches precise timestamps to logs for accurate chronological tracking of operations.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</TotalTime>
  <Words>822</Words>
  <Application>Microsoft Office PowerPoint</Application>
  <PresentationFormat>Custom</PresentationFormat>
  <Paragraphs>91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Heebo Light</vt:lpstr>
      <vt:lpstr>Arial</vt:lpstr>
      <vt:lpstr>Montserrat</vt:lpstr>
      <vt:lpstr>Consolas</vt:lpstr>
      <vt:lpstr>-apple-system</vt:lpstr>
      <vt:lpstr>Heebo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Sharada Sonaje</dc:creator>
  <cp:lastModifiedBy>Sharada Sonaje</cp:lastModifiedBy>
  <cp:revision>3</cp:revision>
  <dcterms:created xsi:type="dcterms:W3CDTF">2025-06-25T11:34:39Z</dcterms:created>
  <dcterms:modified xsi:type="dcterms:W3CDTF">2025-06-26T07:18:49Z</dcterms:modified>
</cp:coreProperties>
</file>